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6" r:id="rId2"/>
    <p:sldId id="256" r:id="rId3"/>
    <p:sldId id="273" r:id="rId4"/>
    <p:sldId id="275" r:id="rId5"/>
    <p:sldId id="268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93728" autoAdjust="0"/>
  </p:normalViewPr>
  <p:slideViewPr>
    <p:cSldViewPr>
      <p:cViewPr varScale="1">
        <p:scale>
          <a:sx n="106" d="100"/>
          <a:sy n="106" d="100"/>
        </p:scale>
        <p:origin x="136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57E6E-7577-4A17-8031-1004AE64CC1F}" type="datetimeFigureOut">
              <a:rPr lang="es-ES" smtClean="0"/>
              <a:pPr/>
              <a:t>12/06/2023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2A05C-522F-4C2B-B033-8302BDE437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496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E3B26-96E1-433F-8D64-2B79A6236FF6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001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E3B26-96E1-433F-8D64-2B79A6236FF6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30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FEC3-A679-4C58-BDD2-C09377126D6B}" type="datetimeFigureOut">
              <a:rPr lang="es-ES" smtClean="0"/>
              <a:pPr/>
              <a:t>12/06/2023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877B-0C60-4702-8988-4D74B914A5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FEC3-A679-4C58-BDD2-C09377126D6B}" type="datetimeFigureOut">
              <a:rPr lang="es-ES" smtClean="0"/>
              <a:pPr/>
              <a:t>12/06/2023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877B-0C60-4702-8988-4D74B914A5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FEC3-A679-4C58-BDD2-C09377126D6B}" type="datetimeFigureOut">
              <a:rPr lang="es-ES" smtClean="0"/>
              <a:pPr/>
              <a:t>12/06/2023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877B-0C60-4702-8988-4D74B914A5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FEC3-A679-4C58-BDD2-C09377126D6B}" type="datetimeFigureOut">
              <a:rPr lang="es-ES" smtClean="0"/>
              <a:pPr/>
              <a:t>12/06/2023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877B-0C60-4702-8988-4D74B914A5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FEC3-A679-4C58-BDD2-C09377126D6B}" type="datetimeFigureOut">
              <a:rPr lang="es-ES" smtClean="0"/>
              <a:pPr/>
              <a:t>12/06/2023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877B-0C60-4702-8988-4D74B914A5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FEC3-A679-4C58-BDD2-C09377126D6B}" type="datetimeFigureOut">
              <a:rPr lang="es-ES" smtClean="0"/>
              <a:pPr/>
              <a:t>12/06/2023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877B-0C60-4702-8988-4D74B914A5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FEC3-A679-4C58-BDD2-C09377126D6B}" type="datetimeFigureOut">
              <a:rPr lang="es-ES" smtClean="0"/>
              <a:pPr/>
              <a:t>12/06/2023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877B-0C60-4702-8988-4D74B914A5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FEC3-A679-4C58-BDD2-C09377126D6B}" type="datetimeFigureOut">
              <a:rPr lang="es-ES" smtClean="0"/>
              <a:pPr/>
              <a:t>12/06/2023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877B-0C60-4702-8988-4D74B914A5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FEC3-A679-4C58-BDD2-C09377126D6B}" type="datetimeFigureOut">
              <a:rPr lang="es-ES" smtClean="0"/>
              <a:pPr/>
              <a:t>12/06/2023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877B-0C60-4702-8988-4D74B914A5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FEC3-A679-4C58-BDD2-C09377126D6B}" type="datetimeFigureOut">
              <a:rPr lang="es-ES" smtClean="0"/>
              <a:pPr/>
              <a:t>12/06/2023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877B-0C60-4702-8988-4D74B914A5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FEC3-A679-4C58-BDD2-C09377126D6B}" type="datetimeFigureOut">
              <a:rPr lang="es-ES" smtClean="0"/>
              <a:pPr/>
              <a:t>12/06/2023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877B-0C60-4702-8988-4D74B914A5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2FEC3-A679-4C58-BDD2-C09377126D6B}" type="datetimeFigureOut">
              <a:rPr lang="es-ES" smtClean="0"/>
              <a:pPr/>
              <a:t>12/06/2023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9877B-0C60-4702-8988-4D74B914A5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emf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jpe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32.png"/><Relationship Id="rId5" Type="http://schemas.openxmlformats.org/officeDocument/2006/relationships/image" Target="../media/image24.jpeg"/><Relationship Id="rId10" Type="http://schemas.openxmlformats.org/officeDocument/2006/relationships/image" Target="../media/image31.jpe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34.jpeg"/><Relationship Id="rId5" Type="http://schemas.openxmlformats.org/officeDocument/2006/relationships/image" Target="../media/image24.jpeg"/><Relationship Id="rId10" Type="http://schemas.openxmlformats.org/officeDocument/2006/relationships/image" Target="../media/image33.jpe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emf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33" Type="http://schemas.openxmlformats.org/officeDocument/2006/relationships/hyperlink" Target="mailto:adritierradecampos@yahoo.es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32" Type="http://schemas.openxmlformats.org/officeDocument/2006/relationships/hyperlink" Target="mailto:adrivall@tierradecampos.com" TargetMode="External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jpe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31" Type="http://schemas.openxmlformats.org/officeDocument/2006/relationships/hyperlink" Target="http://www.livingmuseums.eu/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hyperlink" Target="http://www.museosvivos.com/" TargetMode="External"/><Relationship Id="rId8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logo Adeco nuevo vert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42" y="5784051"/>
            <a:ext cx="879957" cy="300744"/>
          </a:xfrm>
          <a:prstGeom prst="rect">
            <a:avLst/>
          </a:prstGeom>
          <a:noFill/>
        </p:spPr>
      </p:pic>
      <p:pic>
        <p:nvPicPr>
          <p:cNvPr id="1031" name="Imagen 1" descr="Logo new Adeco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1302" y="5666946"/>
            <a:ext cx="508771" cy="463879"/>
          </a:xfrm>
          <a:prstGeom prst="rect">
            <a:avLst/>
          </a:prstGeom>
          <a:noFill/>
        </p:spPr>
      </p:pic>
      <p:pic>
        <p:nvPicPr>
          <p:cNvPr id="1030" name="Picture 6" descr="AGALS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9434" y="5766830"/>
            <a:ext cx="859194" cy="286511"/>
          </a:xfrm>
          <a:prstGeom prst="rect">
            <a:avLst/>
          </a:prstGeom>
          <a:noFill/>
        </p:spPr>
      </p:pic>
      <p:pic>
        <p:nvPicPr>
          <p:cNvPr id="1029" name="Picture 5" descr="Logo ADRI Ribera del duer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3831" y="5574882"/>
            <a:ext cx="1063172" cy="578217"/>
          </a:xfrm>
          <a:prstGeom prst="rect">
            <a:avLst/>
          </a:prstGeom>
          <a:noFill/>
        </p:spPr>
      </p:pic>
      <p:pic>
        <p:nvPicPr>
          <p:cNvPr id="1028" name="Picture 4" descr="logotipo Segovia Sur pequeñ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13843" y="6443242"/>
            <a:ext cx="1075230" cy="243867"/>
          </a:xfrm>
          <a:prstGeom prst="rect">
            <a:avLst/>
          </a:prstGeom>
          <a:noFill/>
        </p:spPr>
      </p:pic>
      <p:pic>
        <p:nvPicPr>
          <p:cNvPr id="1027" name="Imagen 5" descr="Logo ADRI DICIEMBRE 200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66350" y="6115015"/>
            <a:ext cx="430774" cy="664623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es-ES_trad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s-ES_tradnl" sz="10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s-ES_trad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es-ES_trad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590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s-ES_trad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800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s-ES_trad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  <a:r>
              <a:rPr kumimoji="0" lang="es-E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Imagen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324" y="35208"/>
            <a:ext cx="512080" cy="512080"/>
          </a:xfrm>
          <a:prstGeom prst="rect">
            <a:avLst/>
          </a:prstGeom>
          <a:noFill/>
        </p:spPr>
      </p:pic>
      <p:pic>
        <p:nvPicPr>
          <p:cNvPr id="21" name="Imagen 2" descr="Europa invierte2 colo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07774" y="52633"/>
            <a:ext cx="1251402" cy="477230"/>
          </a:xfrm>
          <a:prstGeom prst="rect">
            <a:avLst/>
          </a:prstGeom>
          <a:noFill/>
        </p:spPr>
      </p:pic>
      <p:pic>
        <p:nvPicPr>
          <p:cNvPr id="22" name="21 Imagen" descr="logotipo_MuseosVivos-0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77166" y="-89233"/>
            <a:ext cx="971600" cy="971600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5202" y="6390770"/>
            <a:ext cx="1006905" cy="351810"/>
          </a:xfrm>
          <a:prstGeom prst="rect">
            <a:avLst/>
          </a:prstGeom>
          <a:noFill/>
        </p:spPr>
      </p:pic>
      <p:pic>
        <p:nvPicPr>
          <p:cNvPr id="24" name="Imagen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3927" y="6324184"/>
            <a:ext cx="896882" cy="342232"/>
          </a:xfrm>
          <a:prstGeom prst="rect">
            <a:avLst/>
          </a:prstGeom>
          <a:noFill/>
        </p:spPr>
      </p:pic>
      <p:pic>
        <p:nvPicPr>
          <p:cNvPr id="25" name="Picture 6" descr="Las Merindades | Sensaciones por descubri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56619" y="5526755"/>
            <a:ext cx="1063366" cy="386679"/>
          </a:xfrm>
          <a:prstGeom prst="rect">
            <a:avLst/>
          </a:prstGeom>
          <a:noFill/>
        </p:spPr>
      </p:pic>
      <p:pic>
        <p:nvPicPr>
          <p:cNvPr id="26" name="Imagen 55" descr="Resultado de imagen de LOGO GAL MONTAÑA DE RIAÑ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72400" y="5356543"/>
            <a:ext cx="556818" cy="820574"/>
          </a:xfrm>
          <a:prstGeom prst="rect">
            <a:avLst/>
          </a:prstGeom>
          <a:noFill/>
        </p:spPr>
      </p:pic>
      <p:pic>
        <p:nvPicPr>
          <p:cNvPr id="27" name="Imagen 49" descr="Asoc. Cuatro Valle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61266" y="5366730"/>
            <a:ext cx="652920" cy="652920"/>
          </a:xfrm>
          <a:prstGeom prst="rect">
            <a:avLst/>
          </a:prstGeom>
          <a:noFill/>
        </p:spPr>
      </p:pic>
      <p:pic>
        <p:nvPicPr>
          <p:cNvPr id="28" name="Picture 4" descr="Resultado de imagen de logo adem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7280" y="6370961"/>
            <a:ext cx="448028" cy="422426"/>
          </a:xfrm>
          <a:prstGeom prst="rect">
            <a:avLst/>
          </a:prstGeom>
          <a:noFill/>
        </p:spPr>
      </p:pic>
      <p:pic>
        <p:nvPicPr>
          <p:cNvPr id="29" name="Picture 11" descr="LOGO ADESCAS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04261" y="5355110"/>
            <a:ext cx="650222" cy="633966"/>
          </a:xfrm>
          <a:prstGeom prst="rect">
            <a:avLst/>
          </a:prstGeom>
          <a:noFill/>
        </p:spPr>
      </p:pic>
      <p:pic>
        <p:nvPicPr>
          <p:cNvPr id="34" name="Imagen 1" descr="escudo_jcyl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599" y="78893"/>
            <a:ext cx="921889" cy="555659"/>
          </a:xfrm>
          <a:prstGeom prst="rect">
            <a:avLst/>
          </a:prstGeom>
          <a:noFill/>
        </p:spPr>
      </p:pic>
      <p:pic>
        <p:nvPicPr>
          <p:cNvPr id="35" name="34 Imagen" descr="MAPA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056619" y="69976"/>
            <a:ext cx="1523694" cy="45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35 Imagen" descr="Bandera de España"/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660320" y="64027"/>
            <a:ext cx="723845" cy="4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36 Imagen" descr="Bandera de la República Checa"/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464172" y="55514"/>
            <a:ext cx="708228" cy="50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Imagen 30">
            <a:extLst>
              <a:ext uri="{FF2B5EF4-FFF2-40B4-BE49-F238E27FC236}">
                <a16:creationId xmlns:a16="http://schemas.microsoft.com/office/drawing/2014/main" id="{418347C0-68C6-4992-B946-678A9EBC2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2" y="6470781"/>
            <a:ext cx="723900" cy="26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27">
            <a:extLst>
              <a:ext uri="{FF2B5EF4-FFF2-40B4-BE49-F238E27FC236}">
                <a16:creationId xmlns:a16="http://schemas.microsoft.com/office/drawing/2014/main" id="{8BE2965C-4DDC-4FA4-A2BB-315AB00B4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964" y="5504160"/>
            <a:ext cx="593032" cy="59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9">
            <a:extLst>
              <a:ext uri="{FF2B5EF4-FFF2-40B4-BE49-F238E27FC236}">
                <a16:creationId xmlns:a16="http://schemas.microsoft.com/office/drawing/2014/main" id="{D9A3DFED-ADC4-4243-861B-6471D36C9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073" y="6329354"/>
            <a:ext cx="575139" cy="46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34956930-0B17-4631-83D9-C9D1BEE6E1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79B1E9E5-405A-413F-BE44-E8D6FAEB83F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74" y="127285"/>
            <a:ext cx="1699910" cy="400187"/>
          </a:xfrm>
          <a:prstGeom prst="rect">
            <a:avLst/>
          </a:prstGeom>
        </p:spPr>
      </p:pic>
      <p:pic>
        <p:nvPicPr>
          <p:cNvPr id="41" name="Imagen 40" descr="Resultado de imagen de LOGOTIPO ASDECOMOR">
            <a:extLst>
              <a:ext uri="{FF2B5EF4-FFF2-40B4-BE49-F238E27FC236}">
                <a16:creationId xmlns:a16="http://schemas.microsoft.com/office/drawing/2014/main" id="{569BC6C5-74C9-4BAF-A3BA-A158244343AC}"/>
              </a:ext>
            </a:extLst>
          </p:cNvPr>
          <p:cNvPicPr>
            <a:picLocks noChangeAspect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694782" y="6409263"/>
            <a:ext cx="1209218" cy="28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00704F0F-6C04-4503-86BC-E7FD124883AE}"/>
              </a:ext>
            </a:extLst>
          </p:cNvPr>
          <p:cNvPicPr>
            <a:picLocks noChangeAspect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904000" y="6209158"/>
            <a:ext cx="878054" cy="58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Imagen 42" descr="Imagen relacionada">
            <a:extLst>
              <a:ext uri="{FF2B5EF4-FFF2-40B4-BE49-F238E27FC236}">
                <a16:creationId xmlns:a16="http://schemas.microsoft.com/office/drawing/2014/main" id="{1376E4E4-7DF9-48E4-99F1-35AF630F0D56}"/>
              </a:ext>
            </a:extLst>
          </p:cNvPr>
          <p:cNvPicPr>
            <a:picLocks noChangeAspect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660559" y="6187598"/>
            <a:ext cx="777827" cy="54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4 Título">
            <a:extLst>
              <a:ext uri="{FF2B5EF4-FFF2-40B4-BE49-F238E27FC236}">
                <a16:creationId xmlns:a16="http://schemas.microsoft.com/office/drawing/2014/main" id="{A50A6FE4-5EE2-4889-8094-CFAFB8E0F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727" y="2675155"/>
            <a:ext cx="4750296" cy="1080120"/>
          </a:xfrm>
        </p:spPr>
        <p:txBody>
          <a:bodyPr/>
          <a:lstStyle/>
          <a:p>
            <a:r>
              <a:rPr lang="es-ES" dirty="0"/>
              <a:t>“ </a:t>
            </a:r>
            <a:r>
              <a:rPr lang="es-ES" b="1" i="1" dirty="0"/>
              <a:t>MUSEOS VIVOS </a:t>
            </a:r>
            <a:r>
              <a:rPr lang="es-ES" dirty="0"/>
              <a:t>“ </a:t>
            </a:r>
          </a:p>
        </p:txBody>
      </p:sp>
      <p:sp>
        <p:nvSpPr>
          <p:cNvPr id="47" name="5 Subtítulo">
            <a:extLst>
              <a:ext uri="{FF2B5EF4-FFF2-40B4-BE49-F238E27FC236}">
                <a16:creationId xmlns:a16="http://schemas.microsoft.com/office/drawing/2014/main" id="{B58A2BF0-42BE-4B4A-BF04-7CCDD6E07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8988" y="4038432"/>
            <a:ext cx="6323774" cy="576010"/>
          </a:xfrm>
        </p:spPr>
        <p:txBody>
          <a:bodyPr>
            <a:noAutofit/>
          </a:bodyPr>
          <a:lstStyle/>
          <a:p>
            <a:r>
              <a:rPr lang="es-ES" sz="2800" b="1" i="1" dirty="0"/>
              <a:t>Jornada ARIA, 22 de junio de 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0DB55C-971E-525B-41F7-B3186392FFA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3" y="773205"/>
            <a:ext cx="2349347" cy="48396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4 Título">
            <a:extLst>
              <a:ext uri="{FF2B5EF4-FFF2-40B4-BE49-F238E27FC236}">
                <a16:creationId xmlns:a16="http://schemas.microsoft.com/office/drawing/2014/main" id="{0EC0F9F2-9128-3983-F9C8-4381756DBA34}"/>
              </a:ext>
            </a:extLst>
          </p:cNvPr>
          <p:cNvSpPr txBox="1">
            <a:spLocks/>
          </p:cNvSpPr>
          <p:nvPr/>
        </p:nvSpPr>
        <p:spPr>
          <a:xfrm>
            <a:off x="3275856" y="1708702"/>
            <a:ext cx="529049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“ </a:t>
            </a:r>
            <a:r>
              <a:rPr lang="es-ES" b="1" i="1" dirty="0"/>
              <a:t>LIVING  MUSEUMS </a:t>
            </a:r>
            <a:r>
              <a:rPr lang="es-ES" dirty="0"/>
              <a:t>“ </a:t>
            </a:r>
          </a:p>
        </p:txBody>
      </p:sp>
      <p:sp>
        <p:nvSpPr>
          <p:cNvPr id="7" name="5 Subtítulo">
            <a:extLst>
              <a:ext uri="{FF2B5EF4-FFF2-40B4-BE49-F238E27FC236}">
                <a16:creationId xmlns:a16="http://schemas.microsoft.com/office/drawing/2014/main" id="{3CB279A3-2B2A-0E6F-232D-F6123AE12021}"/>
              </a:ext>
            </a:extLst>
          </p:cNvPr>
          <p:cNvSpPr txBox="1">
            <a:spLocks/>
          </p:cNvSpPr>
          <p:nvPr/>
        </p:nvSpPr>
        <p:spPr>
          <a:xfrm>
            <a:off x="2773831" y="1265123"/>
            <a:ext cx="6015713" cy="399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000" b="1" i="1" dirty="0">
                <a:solidFill>
                  <a:schemeClr val="tx1">
                    <a:tint val="75000"/>
                  </a:schemeClr>
                </a:solidFill>
              </a:rPr>
              <a:t>PROYECTO DE COOPERACION TRANSNACIONAL</a:t>
            </a:r>
            <a:endParaRPr kumimoji="0" lang="es-ES" sz="20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22465" y="58614"/>
            <a:ext cx="8229600" cy="778098"/>
          </a:xfrm>
        </p:spPr>
        <p:txBody>
          <a:bodyPr>
            <a:normAutofit/>
          </a:bodyPr>
          <a:lstStyle/>
          <a:p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nació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idea ?</a:t>
            </a:r>
            <a:endParaRPr lang="es-E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07504" y="1016732"/>
            <a:ext cx="4104456" cy="482453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s-ES" sz="1600" i="1" dirty="0"/>
              <a:t>Desde 1992 con el programa LEADER, los GAL, municipios, Fundaciones, Asociaciones en territorios rurales han creado Centros de Interpretación y Museos, que en los últimos años han permitido actividades de educación ambiental con los niños y jóvenes de nuestros pueblos, abriendo nuestros territorios a este tipo de colectivos de las ciudades más cercanas; y ser erigido al mismo tiempo en elementos de atracción turística para los visitantes que hasta nuestras zonas se han acercado.</a:t>
            </a:r>
          </a:p>
          <a:p>
            <a:pPr>
              <a:buFontTx/>
              <a:buChar char="-"/>
            </a:pPr>
            <a:endParaRPr lang="es-ES" sz="1600" i="1" dirty="0"/>
          </a:p>
          <a:p>
            <a:pPr>
              <a:buFontTx/>
              <a:buChar char="-"/>
            </a:pPr>
            <a:r>
              <a:rPr lang="es-ES" sz="1600" i="1" dirty="0"/>
              <a:t>Sin embargo la Crisis Económica Mundial desde 2010,</a:t>
            </a:r>
            <a:r>
              <a:rPr lang="en-US" sz="1600" dirty="0"/>
              <a:t> </a:t>
            </a:r>
            <a:r>
              <a:rPr lang="en-US" sz="1600" dirty="0" err="1"/>
              <a:t>causó</a:t>
            </a:r>
            <a:r>
              <a:rPr lang="en-US" sz="1600" dirty="0"/>
              <a:t> la </a:t>
            </a:r>
            <a:r>
              <a:rPr lang="en-US" sz="1600" dirty="0" err="1"/>
              <a:t>desaparición</a:t>
            </a:r>
            <a:r>
              <a:rPr lang="en-US" sz="1600" dirty="0"/>
              <a:t> del </a:t>
            </a:r>
            <a:r>
              <a:rPr lang="en-US" sz="1600" dirty="0" err="1"/>
              <a:t>presupuesto</a:t>
            </a:r>
            <a:r>
              <a:rPr lang="en-US" sz="1600" dirty="0"/>
              <a:t> municipal para </a:t>
            </a:r>
            <a:r>
              <a:rPr lang="en-US" sz="1600" dirty="0" err="1"/>
              <a:t>mantener</a:t>
            </a:r>
            <a:r>
              <a:rPr lang="en-US" sz="1600" dirty="0"/>
              <a:t> el personal que los </a:t>
            </a:r>
            <a:r>
              <a:rPr lang="en-US" sz="1600" dirty="0" err="1"/>
              <a:t>atendía</a:t>
            </a:r>
            <a:r>
              <a:rPr lang="en-US" sz="1600" dirty="0"/>
              <a:t>. Y CON ELLO EL CIERRE DE ESTOS MUSEOS</a:t>
            </a:r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r>
              <a:rPr lang="en-US" sz="1600" dirty="0"/>
              <a:t>Y la Crisis COVID-19 lo </a:t>
            </a:r>
            <a:r>
              <a:rPr lang="en-US" sz="1600" dirty="0" err="1"/>
              <a:t>incrementó</a:t>
            </a:r>
            <a:endParaRPr lang="en-US" sz="1600" dirty="0"/>
          </a:p>
          <a:p>
            <a:pPr>
              <a:buFontTx/>
              <a:buChar char="-"/>
            </a:pPr>
            <a:endParaRPr lang="es-ES" sz="1600" i="1" dirty="0"/>
          </a:p>
          <a:p>
            <a:pPr>
              <a:buFontTx/>
              <a:buChar char="-"/>
            </a:pPr>
            <a:endParaRPr lang="en-US" sz="1600" dirty="0"/>
          </a:p>
        </p:txBody>
      </p:sp>
      <p:pic>
        <p:nvPicPr>
          <p:cNvPr id="6" name="Picture 8" descr="logo Adeco nuevo vertic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309320"/>
            <a:ext cx="752475" cy="257175"/>
          </a:xfrm>
          <a:prstGeom prst="rect">
            <a:avLst/>
          </a:prstGeom>
          <a:noFill/>
        </p:spPr>
      </p:pic>
      <p:pic>
        <p:nvPicPr>
          <p:cNvPr id="7" name="Imagen 1" descr="Logo new Adeco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6309320"/>
            <a:ext cx="323850" cy="295275"/>
          </a:xfrm>
          <a:prstGeom prst="rect">
            <a:avLst/>
          </a:prstGeom>
          <a:noFill/>
        </p:spPr>
      </p:pic>
      <p:pic>
        <p:nvPicPr>
          <p:cNvPr id="8" name="Picture 6" descr="AGAL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6309320"/>
            <a:ext cx="666750" cy="285750"/>
          </a:xfrm>
          <a:prstGeom prst="rect">
            <a:avLst/>
          </a:prstGeom>
          <a:noFill/>
        </p:spPr>
      </p:pic>
      <p:pic>
        <p:nvPicPr>
          <p:cNvPr id="9" name="Picture 5" descr="Logo ADRI Ribera del due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6237312"/>
            <a:ext cx="675327" cy="367283"/>
          </a:xfrm>
          <a:prstGeom prst="rect">
            <a:avLst/>
          </a:prstGeom>
          <a:noFill/>
        </p:spPr>
      </p:pic>
      <p:pic>
        <p:nvPicPr>
          <p:cNvPr id="10" name="Picture 4" descr="logotipo Segovia Sur pequeñ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6309320"/>
            <a:ext cx="923925" cy="209550"/>
          </a:xfrm>
          <a:prstGeom prst="rect">
            <a:avLst/>
          </a:prstGeom>
          <a:noFill/>
        </p:spPr>
      </p:pic>
      <p:pic>
        <p:nvPicPr>
          <p:cNvPr id="11" name="Imagen 5" descr="Logo ADRI DICIEMBRE 200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6416" y="6021288"/>
            <a:ext cx="333375" cy="514350"/>
          </a:xfrm>
          <a:prstGeom prst="rect">
            <a:avLst/>
          </a:prstGeom>
          <a:noFill/>
        </p:spPr>
      </p:pic>
      <p:pic>
        <p:nvPicPr>
          <p:cNvPr id="9220" name="Picture 4" descr="http://museosvivos.com/wp-content/uploads/2018/10/04-Museos-vivos-MUSEO-DEL-QUES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3645024"/>
            <a:ext cx="4586625" cy="2160240"/>
          </a:xfrm>
          <a:prstGeom prst="rect">
            <a:avLst/>
          </a:prstGeom>
          <a:noFill/>
        </p:spPr>
      </p:pic>
      <p:pic>
        <p:nvPicPr>
          <p:cNvPr id="12" name="Picture 5" descr="paisaje con paloma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42424" y="890055"/>
            <a:ext cx="43330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3 Título">
            <a:extLst>
              <a:ext uri="{FF2B5EF4-FFF2-40B4-BE49-F238E27FC236}">
                <a16:creationId xmlns:a16="http://schemas.microsoft.com/office/drawing/2014/main" id="{C254702B-4878-CFA3-53CE-0183952E4A52}"/>
              </a:ext>
            </a:extLst>
          </p:cNvPr>
          <p:cNvSpPr txBox="1">
            <a:spLocks/>
          </p:cNvSpPr>
          <p:nvPr/>
        </p:nvSpPr>
        <p:spPr>
          <a:xfrm>
            <a:off x="4299258" y="2589238"/>
            <a:ext cx="482453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así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era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necesario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buscar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SOLUCIÓN a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</a:t>
            </a:r>
            <a:endParaRPr lang="es-E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01401" y="68300"/>
            <a:ext cx="6782967" cy="778098"/>
          </a:xfrm>
        </p:spPr>
        <p:txBody>
          <a:bodyPr>
            <a:noAutofit/>
          </a:bodyPr>
          <a:lstStyle/>
          <a:p>
            <a:r>
              <a:rPr lang="es-ES" sz="3200" b="1" dirty="0"/>
              <a:t>¡¡ RESUMEN DE UN PROYECTO !!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2348880"/>
            <a:ext cx="5366846" cy="2763999"/>
          </a:xfrm>
        </p:spPr>
        <p:txBody>
          <a:bodyPr>
            <a:normAutofit/>
          </a:bodyPr>
          <a:lstStyle/>
          <a:p>
            <a:r>
              <a:rPr lang="es-ES" sz="1600" b="1" i="1" u="sng" dirty="0"/>
              <a:t>2018 - 2023</a:t>
            </a:r>
            <a:r>
              <a:rPr lang="es-ES" sz="1600" b="1" i="1" dirty="0"/>
              <a:t>: “Museos Vivos / Living </a:t>
            </a:r>
            <a:r>
              <a:rPr lang="es-ES" sz="1600" b="1" i="1" dirty="0" err="1"/>
              <a:t>Museums</a:t>
            </a:r>
            <a:r>
              <a:rPr lang="es-ES" sz="1600" b="1" i="1" dirty="0"/>
              <a:t>” – 81 Centros CREADOS. 15 </a:t>
            </a:r>
            <a:r>
              <a:rPr lang="es-ES" sz="1600" b="1" i="1" dirty="0" err="1"/>
              <a:t>GALs</a:t>
            </a:r>
            <a:r>
              <a:rPr lang="es-ES" sz="1600" b="1" i="1" dirty="0"/>
              <a:t> de Castilla y León. 3 </a:t>
            </a:r>
            <a:r>
              <a:rPr lang="es-ES" sz="1600" b="1" i="1" dirty="0" err="1"/>
              <a:t>GDRs</a:t>
            </a:r>
            <a:r>
              <a:rPr lang="es-ES" sz="1600" b="1" i="1" dirty="0"/>
              <a:t> de Galicia en 3 Provincias. 1 GAL/MAS República Checa: Bohemia Central.</a:t>
            </a:r>
          </a:p>
          <a:p>
            <a:endParaRPr lang="es-ES" sz="1600" b="1" i="1" dirty="0"/>
          </a:p>
          <a:p>
            <a:r>
              <a:rPr lang="es-ES" sz="1600" b="1" i="1" dirty="0"/>
              <a:t>Museos Etnográficos y Culturales (58), Centros de Interpretación de la Naturaleza (13), Aulas de Cultura (5), Torreones de Castillos (3) e Iglesias (2).</a:t>
            </a:r>
          </a:p>
          <a:p>
            <a:endParaRPr lang="es-ES" sz="1600" b="1" i="1" dirty="0"/>
          </a:p>
          <a:p>
            <a:endParaRPr lang="es-ES" sz="1600" b="1" i="1" dirty="0"/>
          </a:p>
          <a:p>
            <a:endParaRPr lang="es-ES" sz="1600" b="1" i="1" dirty="0"/>
          </a:p>
          <a:p>
            <a:endParaRPr lang="es-ES" sz="1600" b="1" i="1" dirty="0"/>
          </a:p>
        </p:txBody>
      </p:sp>
      <p:pic>
        <p:nvPicPr>
          <p:cNvPr id="12" name="21 Imagen" descr="logotipo_MuseosVivos-01.jpg">
            <a:extLst>
              <a:ext uri="{FF2B5EF4-FFF2-40B4-BE49-F238E27FC236}">
                <a16:creationId xmlns:a16="http://schemas.microsoft.com/office/drawing/2014/main" id="{4F480F4E-581E-41C5-8450-0613B2F386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0"/>
            <a:ext cx="971600" cy="971600"/>
          </a:xfrm>
          <a:prstGeom prst="rect">
            <a:avLst/>
          </a:prstGeom>
        </p:spPr>
      </p:pic>
      <p:pic>
        <p:nvPicPr>
          <p:cNvPr id="15" name="Imagen 3">
            <a:extLst>
              <a:ext uri="{FF2B5EF4-FFF2-40B4-BE49-F238E27FC236}">
                <a16:creationId xmlns:a16="http://schemas.microsoft.com/office/drawing/2014/main" id="{D6E0DFD3-C4BF-426A-BBF3-79E28C82C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76064" cy="576064"/>
          </a:xfrm>
          <a:prstGeom prst="rect">
            <a:avLst/>
          </a:prstGeom>
          <a:noFill/>
        </p:spPr>
      </p:pic>
      <p:pic>
        <p:nvPicPr>
          <p:cNvPr id="16" name="Imagen 1" descr="escudo_jcyl">
            <a:extLst>
              <a:ext uri="{FF2B5EF4-FFF2-40B4-BE49-F238E27FC236}">
                <a16:creationId xmlns:a16="http://schemas.microsoft.com/office/drawing/2014/main" id="{111BC1F5-8B85-4277-8F66-8ED81709B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269272"/>
            <a:ext cx="921889" cy="555659"/>
          </a:xfrm>
          <a:prstGeom prst="rect">
            <a:avLst/>
          </a:prstGeom>
          <a:noFill/>
        </p:spPr>
      </p:pic>
      <p:pic>
        <p:nvPicPr>
          <p:cNvPr id="17" name="Imagen 16" descr="Texto&#10;&#10;Descripción generada automáticamente">
            <a:extLst>
              <a:ext uri="{FF2B5EF4-FFF2-40B4-BE49-F238E27FC236}">
                <a16:creationId xmlns:a16="http://schemas.microsoft.com/office/drawing/2014/main" id="{90043BF1-DB0F-4173-83F1-AA7577DDFD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60" y="6408926"/>
            <a:ext cx="1699910" cy="400187"/>
          </a:xfrm>
          <a:prstGeom prst="rect">
            <a:avLst/>
          </a:prstGeom>
        </p:spPr>
      </p:pic>
      <p:pic>
        <p:nvPicPr>
          <p:cNvPr id="18" name="Imagen 2" descr="Europa invierte2 color">
            <a:extLst>
              <a:ext uri="{FF2B5EF4-FFF2-40B4-BE49-F238E27FC236}">
                <a16:creationId xmlns:a16="http://schemas.microsoft.com/office/drawing/2014/main" id="{B0487609-39F7-4795-82C7-413022DC8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5902" y="6326822"/>
            <a:ext cx="1251402" cy="477230"/>
          </a:xfrm>
          <a:prstGeom prst="rect">
            <a:avLst/>
          </a:prstGeom>
          <a:noFill/>
        </p:spPr>
      </p:pic>
      <p:pic>
        <p:nvPicPr>
          <p:cNvPr id="19" name="Imagen 3">
            <a:extLst>
              <a:ext uri="{FF2B5EF4-FFF2-40B4-BE49-F238E27FC236}">
                <a16:creationId xmlns:a16="http://schemas.microsoft.com/office/drawing/2014/main" id="{1F9907CB-4050-4584-AE57-368407012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236" y="6312851"/>
            <a:ext cx="512080" cy="512080"/>
          </a:xfrm>
          <a:prstGeom prst="rect">
            <a:avLst/>
          </a:prstGeom>
          <a:noFill/>
        </p:spPr>
      </p:pic>
      <p:pic>
        <p:nvPicPr>
          <p:cNvPr id="20" name="34 Imagen" descr="MAPA">
            <a:extLst>
              <a:ext uri="{FF2B5EF4-FFF2-40B4-BE49-F238E27FC236}">
                <a16:creationId xmlns:a16="http://schemas.microsoft.com/office/drawing/2014/main" id="{E67B6570-6A16-4035-80A7-54871D58A745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2839" y="6329369"/>
            <a:ext cx="1523694" cy="45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35 Imagen" descr="Bandera de España">
            <a:extLst>
              <a:ext uri="{FF2B5EF4-FFF2-40B4-BE49-F238E27FC236}">
                <a16:creationId xmlns:a16="http://schemas.microsoft.com/office/drawing/2014/main" id="{5E362ACC-0641-407A-B1D0-14E08375D944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3" y="6346518"/>
            <a:ext cx="723845" cy="4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36 Imagen" descr="Bandera de la República Checa">
            <a:extLst>
              <a:ext uri="{FF2B5EF4-FFF2-40B4-BE49-F238E27FC236}">
                <a16:creationId xmlns:a16="http://schemas.microsoft.com/office/drawing/2014/main" id="{A964D867-160A-44D0-85B7-183AE933A443}"/>
              </a:ext>
            </a:extLst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78355" y="6306523"/>
            <a:ext cx="708228" cy="50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http://museosvivos.com/wp-content/uploads/2018/10/06-Museos-vivos-MUSEO-DEL-CARNAVAL-Y-DEL-GALLO.jpg">
            <a:extLst>
              <a:ext uri="{FF2B5EF4-FFF2-40B4-BE49-F238E27FC236}">
                <a16:creationId xmlns:a16="http://schemas.microsoft.com/office/drawing/2014/main" id="{8D5D7C77-2061-4DDE-BE37-B88E8277A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2103" y="692697"/>
            <a:ext cx="3529104" cy="1656183"/>
          </a:xfrm>
          <a:prstGeom prst="rect">
            <a:avLst/>
          </a:prstGeom>
          <a:noFill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E9AFB49-07F4-010B-F6C1-7E0EEC631E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0377" y="2816683"/>
            <a:ext cx="2672023" cy="3452589"/>
          </a:xfrm>
          <a:prstGeom prst="rect">
            <a:avLst/>
          </a:prstGeom>
        </p:spPr>
      </p:pic>
      <p:sp>
        <p:nvSpPr>
          <p:cNvPr id="6" name="5 Subtítulo">
            <a:extLst>
              <a:ext uri="{FF2B5EF4-FFF2-40B4-BE49-F238E27FC236}">
                <a16:creationId xmlns:a16="http://schemas.microsoft.com/office/drawing/2014/main" id="{22BFF6EF-7A50-1330-73B2-A6A4EE4194B1}"/>
              </a:ext>
            </a:extLst>
          </p:cNvPr>
          <p:cNvSpPr txBox="1">
            <a:spLocks/>
          </p:cNvSpPr>
          <p:nvPr/>
        </p:nvSpPr>
        <p:spPr>
          <a:xfrm>
            <a:off x="226607" y="4869160"/>
            <a:ext cx="5026232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i="1" dirty="0"/>
              <a:t>El sistema Smart implantado supuso la creación de un Nuevo Concepto de Visita Turística: </a:t>
            </a:r>
            <a:r>
              <a:rPr lang="en-US" sz="2000" b="1" i="1" dirty="0"/>
              <a:t>365 días al </a:t>
            </a:r>
            <a:r>
              <a:rPr lang="en-US" sz="2000" b="1" i="1" dirty="0" err="1"/>
              <a:t>año</a:t>
            </a:r>
            <a:r>
              <a:rPr lang="en-US" sz="2000" b="1" i="1" dirty="0"/>
              <a:t> y 24 horas al día</a:t>
            </a:r>
            <a:r>
              <a:rPr lang="es-ES" sz="20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4992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375254" y="101649"/>
            <a:ext cx="6005057" cy="409833"/>
          </a:xfrm>
        </p:spPr>
        <p:txBody>
          <a:bodyPr>
            <a:noAutofit/>
          </a:bodyPr>
          <a:lstStyle/>
          <a:p>
            <a:r>
              <a:rPr lang="es-ES" sz="3200" b="1" dirty="0"/>
              <a:t>OTROS RESULTADOS</a:t>
            </a:r>
          </a:p>
        </p:txBody>
      </p:sp>
      <p:pic>
        <p:nvPicPr>
          <p:cNvPr id="12" name="21 Imagen" descr="logotipo_MuseosVivos-01.jpg">
            <a:extLst>
              <a:ext uri="{FF2B5EF4-FFF2-40B4-BE49-F238E27FC236}">
                <a16:creationId xmlns:a16="http://schemas.microsoft.com/office/drawing/2014/main" id="{4F480F4E-581E-41C5-8450-0613B2F386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6416" y="50471"/>
            <a:ext cx="732585" cy="732585"/>
          </a:xfrm>
          <a:prstGeom prst="rect">
            <a:avLst/>
          </a:prstGeom>
        </p:spPr>
      </p:pic>
      <p:pic>
        <p:nvPicPr>
          <p:cNvPr id="15" name="Imagen 3">
            <a:extLst>
              <a:ext uri="{FF2B5EF4-FFF2-40B4-BE49-F238E27FC236}">
                <a16:creationId xmlns:a16="http://schemas.microsoft.com/office/drawing/2014/main" id="{D6E0DFD3-C4BF-426A-BBF3-79E28C82C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690" y="101649"/>
            <a:ext cx="576064" cy="576064"/>
          </a:xfrm>
          <a:prstGeom prst="rect">
            <a:avLst/>
          </a:prstGeom>
          <a:noFill/>
        </p:spPr>
      </p:pic>
      <p:pic>
        <p:nvPicPr>
          <p:cNvPr id="16" name="Imagen 1" descr="escudo_jcyl">
            <a:extLst>
              <a:ext uri="{FF2B5EF4-FFF2-40B4-BE49-F238E27FC236}">
                <a16:creationId xmlns:a16="http://schemas.microsoft.com/office/drawing/2014/main" id="{111BC1F5-8B85-4277-8F66-8ED81709B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269272"/>
            <a:ext cx="921889" cy="555659"/>
          </a:xfrm>
          <a:prstGeom prst="rect">
            <a:avLst/>
          </a:prstGeom>
          <a:noFill/>
        </p:spPr>
      </p:pic>
      <p:pic>
        <p:nvPicPr>
          <p:cNvPr id="17" name="Imagen 16" descr="Texto&#10;&#10;Descripción generada automáticamente">
            <a:extLst>
              <a:ext uri="{FF2B5EF4-FFF2-40B4-BE49-F238E27FC236}">
                <a16:creationId xmlns:a16="http://schemas.microsoft.com/office/drawing/2014/main" id="{90043BF1-DB0F-4173-83F1-AA7577DDFD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60" y="6408926"/>
            <a:ext cx="1699910" cy="400187"/>
          </a:xfrm>
          <a:prstGeom prst="rect">
            <a:avLst/>
          </a:prstGeom>
        </p:spPr>
      </p:pic>
      <p:pic>
        <p:nvPicPr>
          <p:cNvPr id="18" name="Imagen 2" descr="Europa invierte2 color">
            <a:extLst>
              <a:ext uri="{FF2B5EF4-FFF2-40B4-BE49-F238E27FC236}">
                <a16:creationId xmlns:a16="http://schemas.microsoft.com/office/drawing/2014/main" id="{B0487609-39F7-4795-82C7-413022DC8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5902" y="6326822"/>
            <a:ext cx="1251402" cy="477230"/>
          </a:xfrm>
          <a:prstGeom prst="rect">
            <a:avLst/>
          </a:prstGeom>
          <a:noFill/>
        </p:spPr>
      </p:pic>
      <p:pic>
        <p:nvPicPr>
          <p:cNvPr id="19" name="Imagen 3">
            <a:extLst>
              <a:ext uri="{FF2B5EF4-FFF2-40B4-BE49-F238E27FC236}">
                <a16:creationId xmlns:a16="http://schemas.microsoft.com/office/drawing/2014/main" id="{1F9907CB-4050-4584-AE57-368407012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236" y="6312851"/>
            <a:ext cx="512080" cy="512080"/>
          </a:xfrm>
          <a:prstGeom prst="rect">
            <a:avLst/>
          </a:prstGeom>
          <a:noFill/>
        </p:spPr>
      </p:pic>
      <p:pic>
        <p:nvPicPr>
          <p:cNvPr id="20" name="34 Imagen" descr="MAPA">
            <a:extLst>
              <a:ext uri="{FF2B5EF4-FFF2-40B4-BE49-F238E27FC236}">
                <a16:creationId xmlns:a16="http://schemas.microsoft.com/office/drawing/2014/main" id="{E67B6570-6A16-4035-80A7-54871D58A745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2839" y="6329369"/>
            <a:ext cx="1523694" cy="45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35 Imagen" descr="Bandera de España">
            <a:extLst>
              <a:ext uri="{FF2B5EF4-FFF2-40B4-BE49-F238E27FC236}">
                <a16:creationId xmlns:a16="http://schemas.microsoft.com/office/drawing/2014/main" id="{5E362ACC-0641-407A-B1D0-14E08375D944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3" y="6346518"/>
            <a:ext cx="723845" cy="4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36 Imagen" descr="Bandera de la República Checa">
            <a:extLst>
              <a:ext uri="{FF2B5EF4-FFF2-40B4-BE49-F238E27FC236}">
                <a16:creationId xmlns:a16="http://schemas.microsoft.com/office/drawing/2014/main" id="{A964D867-160A-44D0-85B7-183AE933A443}"/>
              </a:ext>
            </a:extLst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78355" y="6306523"/>
            <a:ext cx="708228" cy="50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4 Marcador de contenido">
            <a:extLst>
              <a:ext uri="{FF2B5EF4-FFF2-40B4-BE49-F238E27FC236}">
                <a16:creationId xmlns:a16="http://schemas.microsoft.com/office/drawing/2014/main" id="{7E2BB624-C22D-46D0-AB68-D8B21CA85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7713"/>
            <a:ext cx="5364088" cy="5487591"/>
          </a:xfrm>
        </p:spPr>
        <p:txBody>
          <a:bodyPr>
            <a:noAutofit/>
          </a:bodyPr>
          <a:lstStyle/>
          <a:p>
            <a:r>
              <a:rPr lang="es-ES" sz="1600" b="1" i="1" u="sng" dirty="0"/>
              <a:t>INVERSION EN </a:t>
            </a:r>
            <a:r>
              <a:rPr lang="es-ES" sz="1600" b="1" i="1" u="sng" dirty="0" err="1"/>
              <a:t>CyL</a:t>
            </a:r>
            <a:r>
              <a:rPr lang="es-ES" sz="1600" b="1" i="1" u="sng" dirty="0"/>
              <a:t> (2018-2023)</a:t>
            </a:r>
            <a:r>
              <a:rPr lang="es-ES" sz="1600" dirty="0"/>
              <a:t>: </a:t>
            </a:r>
            <a:r>
              <a:rPr lang="es-ES" sz="1600" b="1" i="1" dirty="0"/>
              <a:t>452.818,92 €</a:t>
            </a:r>
          </a:p>
          <a:p>
            <a:pPr>
              <a:buFontTx/>
              <a:buChar char="-"/>
            </a:pPr>
            <a:r>
              <a:rPr lang="es-ES" sz="1400" dirty="0"/>
              <a:t>Acciones Comunes: 123.280,00 €</a:t>
            </a:r>
          </a:p>
          <a:p>
            <a:pPr>
              <a:buFontTx/>
              <a:buChar char="-"/>
            </a:pPr>
            <a:r>
              <a:rPr lang="es-ES" sz="1400" dirty="0"/>
              <a:t>Acciones Individuales: 329.538,92 €</a:t>
            </a:r>
          </a:p>
          <a:p>
            <a:pPr marL="0" indent="0">
              <a:buNone/>
            </a:pPr>
            <a:endParaRPr lang="es-ES" sz="1600" dirty="0"/>
          </a:p>
          <a:p>
            <a:r>
              <a:rPr lang="es-ES" sz="1600" b="1" i="1" u="sng" dirty="0"/>
              <a:t>VISITAS WEB / PLATAFORMA:</a:t>
            </a:r>
            <a:r>
              <a:rPr lang="es-ES" sz="1600" b="1" i="1" dirty="0"/>
              <a:t> 638.000 </a:t>
            </a:r>
          </a:p>
          <a:p>
            <a:pPr>
              <a:buFontTx/>
              <a:buChar char="-"/>
            </a:pPr>
            <a:r>
              <a:rPr lang="es-ES" sz="1400" b="1" i="1" dirty="0"/>
              <a:t>472.000 en castellano.</a:t>
            </a:r>
          </a:p>
          <a:p>
            <a:pPr>
              <a:buFontTx/>
              <a:buChar char="-"/>
            </a:pPr>
            <a:r>
              <a:rPr lang="es-ES" sz="1400" b="1" i="1" dirty="0"/>
              <a:t>125.00 en Checo.</a:t>
            </a:r>
          </a:p>
          <a:p>
            <a:pPr>
              <a:buFontTx/>
              <a:buChar char="-"/>
            </a:pPr>
            <a:r>
              <a:rPr lang="es-ES" sz="1400" b="1" i="1" dirty="0"/>
              <a:t>41.000 en Inglés</a:t>
            </a:r>
          </a:p>
          <a:p>
            <a:endParaRPr lang="es-ES" sz="1600" b="1" i="1" u="sng" dirty="0"/>
          </a:p>
          <a:p>
            <a:r>
              <a:rPr lang="es-ES" sz="1600" b="1" i="1" u="sng" dirty="0"/>
              <a:t>FOLLETOS/GUIAS</a:t>
            </a:r>
            <a:r>
              <a:rPr lang="es-ES" sz="1600" dirty="0"/>
              <a:t>: 13.700 Unidades</a:t>
            </a:r>
          </a:p>
          <a:p>
            <a:endParaRPr lang="es-ES" sz="1600" dirty="0"/>
          </a:p>
          <a:p>
            <a:r>
              <a:rPr lang="es-ES" sz="1600" b="1" i="1" u="sng" dirty="0"/>
              <a:t>DINAMIZACION TERRITORIAL y EDUCACION AMBIENTAL con Centros educativos y Asociaciones</a:t>
            </a:r>
            <a:endParaRPr lang="es-ES" sz="1600" dirty="0"/>
          </a:p>
          <a:p>
            <a:endParaRPr lang="es-ES" sz="1600" dirty="0"/>
          </a:p>
          <a:p>
            <a:r>
              <a:rPr lang="es-ES" sz="1600" b="1" i="1" u="sng" dirty="0"/>
              <a:t>HEMOS GENERADO INTERES</a:t>
            </a:r>
            <a:r>
              <a:rPr lang="es-ES" sz="1600" dirty="0"/>
              <a:t>: </a:t>
            </a:r>
            <a:r>
              <a:rPr lang="es-ES" sz="1600" b="1" i="1" dirty="0"/>
              <a:t>Premios RIA</a:t>
            </a:r>
            <a:r>
              <a:rPr lang="es-ES" sz="1600" dirty="0"/>
              <a:t>, Visitas de </a:t>
            </a:r>
            <a:r>
              <a:rPr lang="es-ES" sz="1600" dirty="0" err="1"/>
              <a:t>GALs</a:t>
            </a:r>
            <a:r>
              <a:rPr lang="es-ES" sz="1600" dirty="0"/>
              <a:t> de Estonia, Rumanía, Universidades y en otras CC.AA. (Extremadura, C-LM, Com. Valenciana y  Andalucía)</a:t>
            </a:r>
          </a:p>
          <a:p>
            <a:endParaRPr lang="es-ES" sz="1600" dirty="0"/>
          </a:p>
          <a:p>
            <a:r>
              <a:rPr lang="es-ES" sz="1600" b="1" i="1" u="sng" dirty="0"/>
              <a:t>VISITAS Y VISITANTES HASTA 28/02/2023: </a:t>
            </a:r>
            <a:endParaRPr lang="es-ES" sz="1600" b="1" dirty="0"/>
          </a:p>
          <a:p>
            <a:pPr>
              <a:buFontTx/>
              <a:buChar char="-"/>
            </a:pPr>
            <a:r>
              <a:rPr lang="es-ES" sz="1600" b="1" dirty="0"/>
              <a:t>16.500 VISITAS. 		* 51.750 VISITANTES.</a:t>
            </a:r>
          </a:p>
          <a:p>
            <a:endParaRPr lang="es-ES"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F36E70-4430-4D9D-BB21-E45CC3E8B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963" y="616444"/>
            <a:ext cx="3706588" cy="27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DA931DE-E24F-4B9C-B30C-593A8885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839" y="3578565"/>
            <a:ext cx="3447788" cy="258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12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logo Adeco nuevo vert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42" y="5784051"/>
            <a:ext cx="879957" cy="300744"/>
          </a:xfrm>
          <a:prstGeom prst="rect">
            <a:avLst/>
          </a:prstGeom>
          <a:noFill/>
        </p:spPr>
      </p:pic>
      <p:pic>
        <p:nvPicPr>
          <p:cNvPr id="1031" name="Imagen 1" descr="Logo new Adeco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1302" y="5666946"/>
            <a:ext cx="508771" cy="463879"/>
          </a:xfrm>
          <a:prstGeom prst="rect">
            <a:avLst/>
          </a:prstGeom>
          <a:noFill/>
        </p:spPr>
      </p:pic>
      <p:pic>
        <p:nvPicPr>
          <p:cNvPr id="1030" name="Picture 6" descr="AGALS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9434" y="5766830"/>
            <a:ext cx="859194" cy="286511"/>
          </a:xfrm>
          <a:prstGeom prst="rect">
            <a:avLst/>
          </a:prstGeom>
          <a:noFill/>
        </p:spPr>
      </p:pic>
      <p:pic>
        <p:nvPicPr>
          <p:cNvPr id="1029" name="Picture 5" descr="Logo ADRI Ribera del duer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3831" y="5574882"/>
            <a:ext cx="1063172" cy="578217"/>
          </a:xfrm>
          <a:prstGeom prst="rect">
            <a:avLst/>
          </a:prstGeom>
          <a:noFill/>
        </p:spPr>
      </p:pic>
      <p:pic>
        <p:nvPicPr>
          <p:cNvPr id="1028" name="Picture 4" descr="logotipo Segovia Sur pequeñ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13843" y="6443242"/>
            <a:ext cx="1075230" cy="243867"/>
          </a:xfrm>
          <a:prstGeom prst="rect">
            <a:avLst/>
          </a:prstGeom>
          <a:noFill/>
        </p:spPr>
      </p:pic>
      <p:pic>
        <p:nvPicPr>
          <p:cNvPr id="1027" name="Imagen 5" descr="Logo ADRI DICIEMBRE 200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66350" y="6115015"/>
            <a:ext cx="430774" cy="664623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es-ES_trad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s-ES_tradnl" sz="10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s-ES_trad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es-ES_trad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590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s-ES_trad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800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s-ES_trad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  <a:r>
              <a:rPr kumimoji="0" lang="es-E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Imagen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324" y="35208"/>
            <a:ext cx="512080" cy="512080"/>
          </a:xfrm>
          <a:prstGeom prst="rect">
            <a:avLst/>
          </a:prstGeom>
          <a:noFill/>
        </p:spPr>
      </p:pic>
      <p:pic>
        <p:nvPicPr>
          <p:cNvPr id="21" name="Imagen 2" descr="Europa invierte2 colo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07774" y="52633"/>
            <a:ext cx="1251402" cy="477230"/>
          </a:xfrm>
          <a:prstGeom prst="rect">
            <a:avLst/>
          </a:prstGeom>
          <a:noFill/>
        </p:spPr>
      </p:pic>
      <p:pic>
        <p:nvPicPr>
          <p:cNvPr id="22" name="21 Imagen" descr="logotipo_MuseosVivos-0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77166" y="-89233"/>
            <a:ext cx="971600" cy="971600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5202" y="6390770"/>
            <a:ext cx="1006905" cy="351810"/>
          </a:xfrm>
          <a:prstGeom prst="rect">
            <a:avLst/>
          </a:prstGeom>
          <a:noFill/>
        </p:spPr>
      </p:pic>
      <p:pic>
        <p:nvPicPr>
          <p:cNvPr id="24" name="Imagen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3927" y="6324184"/>
            <a:ext cx="896882" cy="342232"/>
          </a:xfrm>
          <a:prstGeom prst="rect">
            <a:avLst/>
          </a:prstGeom>
          <a:noFill/>
        </p:spPr>
      </p:pic>
      <p:pic>
        <p:nvPicPr>
          <p:cNvPr id="25" name="Picture 6" descr="Las Merindades | Sensaciones por descubri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56619" y="5526755"/>
            <a:ext cx="1063366" cy="386679"/>
          </a:xfrm>
          <a:prstGeom prst="rect">
            <a:avLst/>
          </a:prstGeom>
          <a:noFill/>
        </p:spPr>
      </p:pic>
      <p:pic>
        <p:nvPicPr>
          <p:cNvPr id="26" name="Imagen 55" descr="Resultado de imagen de LOGO GAL MONTAÑA DE RIAÑ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72400" y="5356543"/>
            <a:ext cx="556818" cy="820574"/>
          </a:xfrm>
          <a:prstGeom prst="rect">
            <a:avLst/>
          </a:prstGeom>
          <a:noFill/>
        </p:spPr>
      </p:pic>
      <p:pic>
        <p:nvPicPr>
          <p:cNvPr id="27" name="Imagen 49" descr="Asoc. Cuatro Valle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61266" y="5366730"/>
            <a:ext cx="652920" cy="652920"/>
          </a:xfrm>
          <a:prstGeom prst="rect">
            <a:avLst/>
          </a:prstGeom>
          <a:noFill/>
        </p:spPr>
      </p:pic>
      <p:pic>
        <p:nvPicPr>
          <p:cNvPr id="28" name="Picture 4" descr="Resultado de imagen de logo adem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7280" y="6370961"/>
            <a:ext cx="448028" cy="422426"/>
          </a:xfrm>
          <a:prstGeom prst="rect">
            <a:avLst/>
          </a:prstGeom>
          <a:noFill/>
        </p:spPr>
      </p:pic>
      <p:pic>
        <p:nvPicPr>
          <p:cNvPr id="29" name="Picture 11" descr="LOGO ADESCAS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04261" y="5355110"/>
            <a:ext cx="650222" cy="633966"/>
          </a:xfrm>
          <a:prstGeom prst="rect">
            <a:avLst/>
          </a:prstGeom>
          <a:noFill/>
        </p:spPr>
      </p:pic>
      <p:pic>
        <p:nvPicPr>
          <p:cNvPr id="34" name="Imagen 1" descr="escudo_jcyl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599" y="78893"/>
            <a:ext cx="921889" cy="555659"/>
          </a:xfrm>
          <a:prstGeom prst="rect">
            <a:avLst/>
          </a:prstGeom>
          <a:noFill/>
        </p:spPr>
      </p:pic>
      <p:pic>
        <p:nvPicPr>
          <p:cNvPr id="35" name="34 Imagen" descr="MAPA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056619" y="69976"/>
            <a:ext cx="1523694" cy="45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35 Imagen" descr="Bandera de España"/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660320" y="64027"/>
            <a:ext cx="723845" cy="4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36 Imagen" descr="Bandera de la República Checa"/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464172" y="55514"/>
            <a:ext cx="708228" cy="50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Imagen 30">
            <a:extLst>
              <a:ext uri="{FF2B5EF4-FFF2-40B4-BE49-F238E27FC236}">
                <a16:creationId xmlns:a16="http://schemas.microsoft.com/office/drawing/2014/main" id="{418347C0-68C6-4992-B946-678A9EBC2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2" y="6470781"/>
            <a:ext cx="723900" cy="26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27">
            <a:extLst>
              <a:ext uri="{FF2B5EF4-FFF2-40B4-BE49-F238E27FC236}">
                <a16:creationId xmlns:a16="http://schemas.microsoft.com/office/drawing/2014/main" id="{8BE2965C-4DDC-4FA4-A2BB-315AB00B4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964" y="5504160"/>
            <a:ext cx="593032" cy="59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9">
            <a:extLst>
              <a:ext uri="{FF2B5EF4-FFF2-40B4-BE49-F238E27FC236}">
                <a16:creationId xmlns:a16="http://schemas.microsoft.com/office/drawing/2014/main" id="{D9A3DFED-ADC4-4243-861B-6471D36C9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073" y="6329354"/>
            <a:ext cx="575139" cy="46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34956930-0B17-4631-83D9-C9D1BEE6E1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79B1E9E5-405A-413F-BE44-E8D6FAEB83F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74" y="127285"/>
            <a:ext cx="1699910" cy="400187"/>
          </a:xfrm>
          <a:prstGeom prst="rect">
            <a:avLst/>
          </a:prstGeom>
        </p:spPr>
      </p:pic>
      <p:pic>
        <p:nvPicPr>
          <p:cNvPr id="41" name="Imagen 40" descr="Resultado de imagen de LOGOTIPO ASDECOMOR">
            <a:extLst>
              <a:ext uri="{FF2B5EF4-FFF2-40B4-BE49-F238E27FC236}">
                <a16:creationId xmlns:a16="http://schemas.microsoft.com/office/drawing/2014/main" id="{569BC6C5-74C9-4BAF-A3BA-A158244343AC}"/>
              </a:ext>
            </a:extLst>
          </p:cNvPr>
          <p:cNvPicPr>
            <a:picLocks noChangeAspect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694782" y="6409263"/>
            <a:ext cx="1209218" cy="28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00704F0F-6C04-4503-86BC-E7FD124883AE}"/>
              </a:ext>
            </a:extLst>
          </p:cNvPr>
          <p:cNvPicPr>
            <a:picLocks noChangeAspect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904000" y="6209158"/>
            <a:ext cx="878054" cy="58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Imagen 42" descr="Imagen relacionada">
            <a:extLst>
              <a:ext uri="{FF2B5EF4-FFF2-40B4-BE49-F238E27FC236}">
                <a16:creationId xmlns:a16="http://schemas.microsoft.com/office/drawing/2014/main" id="{1376E4E4-7DF9-48E4-99F1-35AF630F0D56}"/>
              </a:ext>
            </a:extLst>
          </p:cNvPr>
          <p:cNvPicPr>
            <a:picLocks noChangeAspect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660559" y="6187598"/>
            <a:ext cx="777827" cy="54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ítulo 7">
            <a:extLst>
              <a:ext uri="{FF2B5EF4-FFF2-40B4-BE49-F238E27FC236}">
                <a16:creationId xmlns:a16="http://schemas.microsoft.com/office/drawing/2014/main" id="{C4254E51-86B3-42CB-84C8-A4CF0EA53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955" y="1986348"/>
            <a:ext cx="6267290" cy="1342285"/>
          </a:xfrm>
        </p:spPr>
        <p:txBody>
          <a:bodyPr/>
          <a:lstStyle/>
          <a:p>
            <a:r>
              <a:rPr lang="es-ES" dirty="0">
                <a:hlinkClick r:id="rId30"/>
              </a:rPr>
              <a:t>www.museosvivos.com</a:t>
            </a:r>
            <a:endParaRPr lang="es-ES" dirty="0"/>
          </a:p>
          <a:p>
            <a:r>
              <a:rPr lang="es-ES" dirty="0">
                <a:hlinkClick r:id="rId31"/>
              </a:rPr>
              <a:t>www.livingmuseums.eu</a:t>
            </a:r>
            <a:endParaRPr lang="es-ES" dirty="0"/>
          </a:p>
          <a:p>
            <a:endParaRPr lang="es-ES" dirty="0"/>
          </a:p>
        </p:txBody>
      </p:sp>
      <p:sp>
        <p:nvSpPr>
          <p:cNvPr id="46" name="3 Título">
            <a:extLst>
              <a:ext uri="{FF2B5EF4-FFF2-40B4-BE49-F238E27FC236}">
                <a16:creationId xmlns:a16="http://schemas.microsoft.com/office/drawing/2014/main" id="{31DF5C78-1629-44E3-A79C-5F2E64F14637}"/>
              </a:ext>
            </a:extLst>
          </p:cNvPr>
          <p:cNvSpPr txBox="1">
            <a:spLocks/>
          </p:cNvSpPr>
          <p:nvPr/>
        </p:nvSpPr>
        <p:spPr>
          <a:xfrm>
            <a:off x="434181" y="952047"/>
            <a:ext cx="8295852" cy="1026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i="1" dirty="0"/>
              <a:t>¡¡ M U C H  A S      G R A C I A S </a:t>
            </a:r>
          </a:p>
          <a:p>
            <a:r>
              <a:rPr lang="es-ES" sz="3200" b="1" i="1" dirty="0"/>
              <a:t>P O R    S U    A T E N C I O N  !!</a:t>
            </a:r>
          </a:p>
        </p:txBody>
      </p:sp>
      <p:sp>
        <p:nvSpPr>
          <p:cNvPr id="5" name="3 Título">
            <a:extLst>
              <a:ext uri="{FF2B5EF4-FFF2-40B4-BE49-F238E27FC236}">
                <a16:creationId xmlns:a16="http://schemas.microsoft.com/office/drawing/2014/main" id="{5836A36A-189C-5C68-A6D2-209B0D673789}"/>
              </a:ext>
            </a:extLst>
          </p:cNvPr>
          <p:cNvSpPr txBox="1">
            <a:spLocks/>
          </p:cNvSpPr>
          <p:nvPr/>
        </p:nvSpPr>
        <p:spPr>
          <a:xfrm>
            <a:off x="566397" y="3656981"/>
            <a:ext cx="8316006" cy="1585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i="1" u="sng" dirty="0"/>
              <a:t>Más información</a:t>
            </a:r>
          </a:p>
          <a:p>
            <a:pPr algn="just"/>
            <a:r>
              <a:rPr lang="es-ES" sz="2400" b="1" i="1" dirty="0">
                <a:hlinkClick r:id="rId32"/>
              </a:rPr>
              <a:t>adrivall@tierradecampos.com</a:t>
            </a:r>
            <a:r>
              <a:rPr lang="es-ES" sz="2400" b="1" i="1" dirty="0"/>
              <a:t>  /  </a:t>
            </a:r>
            <a:r>
              <a:rPr lang="es-ES" sz="2400" b="1" i="1" dirty="0">
                <a:hlinkClick r:id="rId33"/>
              </a:rPr>
              <a:t>adritierradecampos@yahoo.es</a:t>
            </a:r>
            <a:r>
              <a:rPr lang="es-ES" sz="2400" b="1" i="1" dirty="0"/>
              <a:t> </a:t>
            </a:r>
          </a:p>
          <a:p>
            <a:pPr algn="just"/>
            <a:r>
              <a:rPr lang="es-ES" sz="2400" b="1" i="1" dirty="0"/>
              <a:t>Coordinación: Eugenio García-Rojo. GAL ADRI Valladolid Norte.</a:t>
            </a:r>
          </a:p>
          <a:p>
            <a:pPr algn="just"/>
            <a:r>
              <a:rPr lang="es-ES" sz="2400" b="1" i="1" dirty="0" err="1"/>
              <a:t>Tfno</a:t>
            </a:r>
            <a:r>
              <a:rPr lang="es-ES" sz="2400" b="1" i="1" dirty="0"/>
              <a:t>: 983761145 / 670761149</a:t>
            </a:r>
          </a:p>
        </p:txBody>
      </p:sp>
    </p:spTree>
    <p:extLst>
      <p:ext uri="{BB962C8B-B14F-4D97-AF65-F5344CB8AC3E}">
        <p14:creationId xmlns:p14="http://schemas.microsoft.com/office/powerpoint/2010/main" val="31329393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441</Words>
  <Application>Microsoft Office PowerPoint</Application>
  <PresentationFormat>Presentación en pantalla (4:3)</PresentationFormat>
  <Paragraphs>58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de Office</vt:lpstr>
      <vt:lpstr>“ MUSEOS VIVOS “ </vt:lpstr>
      <vt:lpstr>¿ Cómo nació la idea ?</vt:lpstr>
      <vt:lpstr>¡¡ RESUMEN DE UN PROYECTO !!</vt:lpstr>
      <vt:lpstr>OTROS RESULTADOS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 MUSEOS VIVOS “</dc:title>
  <dc:creator>portatil 02</dc:creator>
  <cp:lastModifiedBy>Eugenio ADRI VALLADOLID NORTE</cp:lastModifiedBy>
  <cp:revision>37</cp:revision>
  <dcterms:created xsi:type="dcterms:W3CDTF">2018-11-22T05:17:22Z</dcterms:created>
  <dcterms:modified xsi:type="dcterms:W3CDTF">2023-06-12T09:53:05Z</dcterms:modified>
</cp:coreProperties>
</file>